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4be2b0a2c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4be2b0a2c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4be2b0a2c_1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4be2b0a2c_1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set of models for different TTV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They can take an </a:t>
            </a:r>
            <a:r>
              <a:rPr lang="en-GB"/>
              <a:t>arbitrary</a:t>
            </a:r>
            <a:r>
              <a:rPr lang="en-GB"/>
              <a:t> number of planets in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They each are built with different approximations in mind, and thus cover a large </a:t>
            </a:r>
            <a:r>
              <a:rPr lang="en-GB"/>
              <a:t>number</a:t>
            </a:r>
            <a:r>
              <a:rPr lang="en-GB"/>
              <a:t> of system configurations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They can relatively easily be extended to include other effects, or with fewer approximations, to increase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computational pipeline that can determine many fitting parameters with MCMC.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I currently select which planet to fit for, but this can very simply be replaced with a set of checks for all planets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At important computational steps, the results are checked with Published and verified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&gt; Check Ephemerides with Exoclock and Exoplanet archive.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&gt; Check System configurations and TTV Models with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Within the bounds of the approximations of the models, the pipeline is accurate to numerical simulation. Within a few orders of magnitude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&gt; Ie: for a TTV prediction of 10 minutes, the extended models are accurate to within seconds..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be2b0a2c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4be2b0a2c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that the model + computation matches TTV test candidates.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Ie: can we prove kepler-9c exists? What about kepler 51c or kepler 19c?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Proof that our model is acceptable.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Probably walk through an applied example for a nice planet.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an example of a new result that hasn’t been confirmed, if any were found?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4be2b0a2c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4be2b0a2c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be2b0a2c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4be2b0a2c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(</a:t>
            </a:r>
            <a:r>
              <a:rPr lang="en-GB"/>
              <a:t>What are the implications of the results for this problem? How can we progress further?)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4be2b0a2c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4be2b0a2c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4be2b0a2c_1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4be2b0a2c_1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Summary of the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TTV for exoplanets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Analytical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Computational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Develop more models that describe different parameter 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&gt; Search for new exoplanets not yet discovered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4be2b0a2c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4be2b0a2c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2b023bb0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2b023bb0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78a99dd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78a99dd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4be2b0a2c_1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4be2b0a2c_1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 photometry: Observe a star, look for a dip in brightness due to an exoplanet, measure the duration/depth/curviness of the dip, use that to measure the properties of a planet.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Doppler</a:t>
            </a:r>
            <a:r>
              <a:rPr lang="en-GB"/>
              <a:t> spectroscopy: Observe a star, look for the light being blue/redshifted. Use that to measure the relative </a:t>
            </a:r>
            <a:r>
              <a:rPr lang="en-GB"/>
              <a:t>velocity</a:t>
            </a:r>
            <a:r>
              <a:rPr lang="en-GB"/>
              <a:t> of the star, determine exoplanet from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Microlensing: Observe a distant star, watch as the light is lensed around the target star, look for additional non-symmetrical lensing due to planet(s)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 Imaging: Observe a star, put a sunshade over to block most of the light, see the exoplanets.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Astrometry: Observe a star, look for the wobble relative to the positions of fixed stars. Use that to measure the radial velocity and the exoplanet properties.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TTV: Observe many transits, fit a line, look for departure from linear ephemerides. Probe the dynamics of the system to determine if that’s due to another exoplanet.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4be2b0a2c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4be2b0a2c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be2b0a2c_1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4be2b0a2c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Transits are the most numerous. Observing many transiting planets is very easy. (point and wait)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New data is very easy to collect (observe a planetary transit, add to historical record), and is occurring daily (exoclock / TESS).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should therefore have decades of TTV observations within that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gives thousands of data points just waiting to be analysed, perfect for computation.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TTV method is sensitive to different planetary types than RV / Direct imaging / macrolensing, so this probes the universe for different planet types.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4be2b0a2c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4be2b0a2c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paper by Songhu Wang et al, The masses and orbital parameters of the TRAPPIST 1 system were constrained using TTV and Numerical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In Yellow are the dynamical solutions for each planets orbit chosen from the MCMC fit, in blue are the locations of the planets from those fits at the K2 Initial epoch.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Typically planets are confirmed using Radial velocity, as this allows accurate mass estimation. However: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Kepler-11 &gt; 6-planet system discovered with transit spectroscopy, each confirmed through TTV.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Kepler-36 &gt; 6:7 resonance produced huge TTV and accurate mass estimations.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similar, but subtly different to the first 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Kepler-19b, kepler-9b are good examples of planets </a:t>
            </a:r>
            <a:r>
              <a:rPr lang="en-GB"/>
              <a:t>discovered with TTV. Though it’s not the focus of my project, this could also be used to detect exomoons.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particular for my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There are a multitude of reasons any given planet may exhibit TTV, A non-zero number of planets will exhibit TTV due to perturbing planets.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We can create a computational pipeline to locate interesting ttv patterns and deduce which perturbing planet configuration will cause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4be2b0a2c_1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4be2b0a2c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4be2b0a2c_1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4be2b0a2c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can be split into roughly two equal sections: Collection and analysis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Lightcurves: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Locate star, measure brightness over time. Fit to the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Ephemerides: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Observe many transits, or find people who have also observed. Average mid-transit time. </a:t>
            </a:r>
            <a:r>
              <a:rPr lang="en-GB">
                <a:solidFill>
                  <a:schemeClr val="dk1"/>
                </a:solidFill>
              </a:rPr>
              <a:t>Combine multiple observations and sources to minimise systematic errors (hopefully)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TTV: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Subtract the observed transit times from the prediction given the linear ephemerides. Those are TTV by definition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System Paramters: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Corroborate a set of ephemerides and known properties.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8ccc539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8ccc539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Obtain all mid-transit times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Fit linear ephemerides to them, ensure this is within accuracy given by sources.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Take the residuals of the ephemeris fit. By definition, Any residuals are Transit timing variations. Not all of them are due to planets.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Fit various models to the residuals. ie: Systematic error, TTV due to various system configurations, simulation of known system bodies.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&gt; Determine which is the most likely by scoring based on accuracy and number of free parameters (ie: two extra planets may fit the data better, but requires two entirely new planets to exist)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&gt; If it was one of the TTV models, find the parameters of the fit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&gt; Double check the TTV model with simulation.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Repeat until content with results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43725" y="194375"/>
            <a:ext cx="6888300" cy="24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43725" y="3495675"/>
            <a:ext cx="684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0" y="0"/>
            <a:ext cx="1724100" cy="17241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00" y="0"/>
            <a:ext cx="861900" cy="861900"/>
          </a:xfrm>
          <a:prstGeom prst="rtTriangl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1" y="4351192"/>
            <a:ext cx="5457178" cy="792658"/>
            <a:chOff x="13" y="3815505"/>
            <a:chExt cx="9144065" cy="1328181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5808959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3980879" y="4440438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981033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5417825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380140" y="381550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841082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7515318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1673341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4522198" y="48328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908477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9083335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8334386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6301636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3599432" y="434212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086940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4956416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3505615" y="42081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7009449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9028175" y="458757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9083335" y="451886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95336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120985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9018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" name="Google Shape;39;p2"/>
            <p:cNvSpPr/>
            <p:nvPr/>
          </p:nvSpPr>
          <p:spPr>
            <a:xfrm>
              <a:off x="5781379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53299" y="4568199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53453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0245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52560" y="394326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7756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13502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48773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45761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94618" y="49606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880897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55755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306806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274056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93405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1852" y="446988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059360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28836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78035" y="43359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98186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000594" y="471533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055755" y="464662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438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2"/>
            <p:cNvGrpSpPr/>
            <p:nvPr/>
          </p:nvGrpSpPr>
          <p:grpSpPr>
            <a:xfrm>
              <a:off x="13" y="3933928"/>
              <a:ext cx="9144065" cy="823186"/>
              <a:chOff x="628550" y="595525"/>
              <a:chExt cx="7596000" cy="1343100"/>
            </a:xfrm>
          </p:grpSpPr>
          <p:grpSp>
            <p:nvGrpSpPr>
              <p:cNvPr id="63" name="Google Shape;63;p2"/>
              <p:cNvGrpSpPr/>
              <p:nvPr/>
            </p:nvGrpSpPr>
            <p:grpSpPr>
              <a:xfrm>
                <a:off x="4426550" y="595525"/>
                <a:ext cx="3798000" cy="1343100"/>
                <a:chOff x="628550" y="628600"/>
                <a:chExt cx="3798000" cy="1343100"/>
              </a:xfrm>
            </p:grpSpPr>
            <p:cxnSp>
              <p:nvCxnSpPr>
                <p:cNvPr id="64" name="Google Shape;64;p2"/>
                <p:cNvCxnSpPr/>
                <p:nvPr/>
              </p:nvCxnSpPr>
              <p:spPr>
                <a:xfrm rot="10800000">
                  <a:off x="2527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 flipH="1" rot="10800000">
                  <a:off x="628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66" name="Google Shape;66;p2"/>
              <p:cNvCxnSpPr/>
              <p:nvPr/>
            </p:nvCxnSpPr>
            <p:spPr>
              <a:xfrm rot="10800000">
                <a:off x="2527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628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4" name="Google Shape;224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11"/>
          <p:cNvSpPr/>
          <p:nvPr/>
        </p:nvSpPr>
        <p:spPr>
          <a:xfrm rot="5400000">
            <a:off x="0" y="0"/>
            <a:ext cx="1724100" cy="17241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 rot="5400000">
            <a:off x="100" y="0"/>
            <a:ext cx="861900" cy="861900"/>
          </a:xfrm>
          <a:prstGeom prst="rtTriangl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3"/>
          <p:cNvSpPr/>
          <p:nvPr/>
        </p:nvSpPr>
        <p:spPr>
          <a:xfrm flipH="1" rot="-5400000">
            <a:off x="7419900" y="0"/>
            <a:ext cx="1724100" cy="17241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 rot="-5400000">
            <a:off x="8282000" y="0"/>
            <a:ext cx="861900" cy="861900"/>
          </a:xfrm>
          <a:prstGeom prst="rtTriangl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-1" y="4351192"/>
            <a:ext cx="5457178" cy="792658"/>
            <a:chOff x="13" y="3815505"/>
            <a:chExt cx="9144065" cy="1328181"/>
          </a:xfrm>
        </p:grpSpPr>
        <p:cxnSp>
          <p:nvCxnSpPr>
            <p:cNvPr id="73" name="Google Shape;73;p3"/>
            <p:cNvCxnSpPr/>
            <p:nvPr/>
          </p:nvCxnSpPr>
          <p:spPr>
            <a:xfrm>
              <a:off x="5808959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3980879" y="4440438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981033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5417825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2380140" y="381550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2841082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515318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673341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4522198" y="48328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6908477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9083335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8334386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6301636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3599432" y="434212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3086940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4956416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3505615" y="42081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7009449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9028175" y="458757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9083335" y="451886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695336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120985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69018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" name="Google Shape;96;p3"/>
            <p:cNvSpPr/>
            <p:nvPr/>
          </p:nvSpPr>
          <p:spPr>
            <a:xfrm>
              <a:off x="5781379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953299" y="4568199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953453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90245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352560" y="394326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67756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813502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48773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645761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494618" y="49606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880897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055755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06806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274056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93405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571852" y="446988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059360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928836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478035" y="43359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98186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9000594" y="471533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055755" y="464662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438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3"/>
            <p:cNvGrpSpPr/>
            <p:nvPr/>
          </p:nvGrpSpPr>
          <p:grpSpPr>
            <a:xfrm>
              <a:off x="13" y="3933928"/>
              <a:ext cx="9144065" cy="823186"/>
              <a:chOff x="628550" y="595525"/>
              <a:chExt cx="7596000" cy="1343100"/>
            </a:xfrm>
          </p:grpSpPr>
          <p:grpSp>
            <p:nvGrpSpPr>
              <p:cNvPr id="120" name="Google Shape;120;p3"/>
              <p:cNvGrpSpPr/>
              <p:nvPr/>
            </p:nvGrpSpPr>
            <p:grpSpPr>
              <a:xfrm>
                <a:off x="4426550" y="595525"/>
                <a:ext cx="3798000" cy="1343100"/>
                <a:chOff x="628550" y="628600"/>
                <a:chExt cx="3798000" cy="1343100"/>
              </a:xfrm>
            </p:grpSpPr>
            <p:cxnSp>
              <p:nvCxnSpPr>
                <p:cNvPr id="121" name="Google Shape;121;p3"/>
                <p:cNvCxnSpPr/>
                <p:nvPr/>
              </p:nvCxnSpPr>
              <p:spPr>
                <a:xfrm rot="10800000">
                  <a:off x="2527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" name="Google Shape;122;p3"/>
                <p:cNvCxnSpPr/>
                <p:nvPr/>
              </p:nvCxnSpPr>
              <p:spPr>
                <a:xfrm flipH="1" rot="10800000">
                  <a:off x="628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3" name="Google Shape;123;p3"/>
              <p:cNvCxnSpPr/>
              <p:nvPr/>
            </p:nvCxnSpPr>
            <p:spPr>
              <a:xfrm rot="10800000">
                <a:off x="2527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628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5" name="Google Shape;125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"/>
          <p:cNvSpPr txBox="1"/>
          <p:nvPr>
            <p:ph idx="1" type="body"/>
          </p:nvPr>
        </p:nvSpPr>
        <p:spPr>
          <a:xfrm>
            <a:off x="311700" y="865325"/>
            <a:ext cx="85206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311700" y="865325"/>
            <a:ext cx="85206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37" name="Google Shape;1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311700" y="865325"/>
            <a:ext cx="3999900" cy="4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43" name="Google Shape;143;p6"/>
          <p:cNvSpPr txBox="1"/>
          <p:nvPr>
            <p:ph idx="2" type="body"/>
          </p:nvPr>
        </p:nvSpPr>
        <p:spPr>
          <a:xfrm>
            <a:off x="4832400" y="865375"/>
            <a:ext cx="3999900" cy="4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an Image and a column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311700" y="865325"/>
            <a:ext cx="3999900" cy="4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7"/>
          <p:cNvSpPr/>
          <p:nvPr>
            <p:ph idx="2" type="pic"/>
          </p:nvPr>
        </p:nvSpPr>
        <p:spPr>
          <a:xfrm>
            <a:off x="4832400" y="865375"/>
            <a:ext cx="3999900" cy="379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0" y="0"/>
            <a:ext cx="9144000" cy="76050"/>
          </a:xfrm>
          <a:prstGeom prst="flowChartProcess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0" y="5067450"/>
            <a:ext cx="9144000" cy="76050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5" name="Google Shape;1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66" name="Google Shape;166;p10"/>
          <p:cNvGrpSpPr/>
          <p:nvPr/>
        </p:nvGrpSpPr>
        <p:grpSpPr>
          <a:xfrm>
            <a:off x="-1" y="4351192"/>
            <a:ext cx="5457178" cy="792658"/>
            <a:chOff x="13" y="3815505"/>
            <a:chExt cx="9144065" cy="1328181"/>
          </a:xfrm>
        </p:grpSpPr>
        <p:cxnSp>
          <p:nvCxnSpPr>
            <p:cNvPr id="167" name="Google Shape;167;p10"/>
            <p:cNvCxnSpPr/>
            <p:nvPr/>
          </p:nvCxnSpPr>
          <p:spPr>
            <a:xfrm>
              <a:off x="5808959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0"/>
            <p:cNvCxnSpPr/>
            <p:nvPr/>
          </p:nvCxnSpPr>
          <p:spPr>
            <a:xfrm>
              <a:off x="3980879" y="4440438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0"/>
            <p:cNvCxnSpPr/>
            <p:nvPr/>
          </p:nvCxnSpPr>
          <p:spPr>
            <a:xfrm>
              <a:off x="1981033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0"/>
            <p:cNvCxnSpPr/>
            <p:nvPr/>
          </p:nvCxnSpPr>
          <p:spPr>
            <a:xfrm>
              <a:off x="5417825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0"/>
            <p:cNvCxnSpPr/>
            <p:nvPr/>
          </p:nvCxnSpPr>
          <p:spPr>
            <a:xfrm>
              <a:off x="2380140" y="381550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0"/>
            <p:cNvCxnSpPr/>
            <p:nvPr/>
          </p:nvCxnSpPr>
          <p:spPr>
            <a:xfrm>
              <a:off x="2841082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10"/>
            <p:cNvCxnSpPr/>
            <p:nvPr/>
          </p:nvCxnSpPr>
          <p:spPr>
            <a:xfrm>
              <a:off x="7515318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0"/>
            <p:cNvCxnSpPr/>
            <p:nvPr/>
          </p:nvCxnSpPr>
          <p:spPr>
            <a:xfrm>
              <a:off x="1673341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0"/>
            <p:cNvCxnSpPr/>
            <p:nvPr/>
          </p:nvCxnSpPr>
          <p:spPr>
            <a:xfrm>
              <a:off x="4522198" y="48328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0"/>
            <p:cNvCxnSpPr/>
            <p:nvPr/>
          </p:nvCxnSpPr>
          <p:spPr>
            <a:xfrm>
              <a:off x="6908477" y="389751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0"/>
            <p:cNvCxnSpPr/>
            <p:nvPr/>
          </p:nvCxnSpPr>
          <p:spPr>
            <a:xfrm>
              <a:off x="9083335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0"/>
            <p:cNvCxnSpPr/>
            <p:nvPr/>
          </p:nvCxnSpPr>
          <p:spPr>
            <a:xfrm>
              <a:off x="8334386" y="427689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0"/>
            <p:cNvCxnSpPr/>
            <p:nvPr/>
          </p:nvCxnSpPr>
          <p:spPr>
            <a:xfrm>
              <a:off x="6301636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0"/>
            <p:cNvCxnSpPr/>
            <p:nvPr/>
          </p:nvCxnSpPr>
          <p:spPr>
            <a:xfrm>
              <a:off x="3599432" y="434212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0"/>
            <p:cNvCxnSpPr/>
            <p:nvPr/>
          </p:nvCxnSpPr>
          <p:spPr>
            <a:xfrm>
              <a:off x="3086940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0"/>
            <p:cNvCxnSpPr/>
            <p:nvPr/>
          </p:nvCxnSpPr>
          <p:spPr>
            <a:xfrm>
              <a:off x="4956416" y="4717667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0"/>
            <p:cNvCxnSpPr/>
            <p:nvPr/>
          </p:nvCxnSpPr>
          <p:spPr>
            <a:xfrm>
              <a:off x="3505615" y="4208185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0"/>
            <p:cNvCxnSpPr/>
            <p:nvPr/>
          </p:nvCxnSpPr>
          <p:spPr>
            <a:xfrm>
              <a:off x="7009449" y="396622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0"/>
            <p:cNvCxnSpPr/>
            <p:nvPr/>
          </p:nvCxnSpPr>
          <p:spPr>
            <a:xfrm>
              <a:off x="9028175" y="458757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0"/>
            <p:cNvCxnSpPr/>
            <p:nvPr/>
          </p:nvCxnSpPr>
          <p:spPr>
            <a:xfrm>
              <a:off x="9083335" y="4518860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0"/>
            <p:cNvCxnSpPr/>
            <p:nvPr/>
          </p:nvCxnSpPr>
          <p:spPr>
            <a:xfrm>
              <a:off x="695336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0"/>
            <p:cNvCxnSpPr/>
            <p:nvPr/>
          </p:nvCxnSpPr>
          <p:spPr>
            <a:xfrm>
              <a:off x="1120985" y="4070246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0"/>
            <p:cNvCxnSpPr/>
            <p:nvPr/>
          </p:nvCxnSpPr>
          <p:spPr>
            <a:xfrm>
              <a:off x="69018" y="4482142"/>
              <a:ext cx="0" cy="310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0" name="Google Shape;190;p10"/>
            <p:cNvGrpSpPr/>
            <p:nvPr/>
          </p:nvGrpSpPr>
          <p:grpSpPr>
            <a:xfrm>
              <a:off x="13" y="3933928"/>
              <a:ext cx="9144065" cy="823186"/>
              <a:chOff x="628550" y="595525"/>
              <a:chExt cx="7596000" cy="1343100"/>
            </a:xfrm>
          </p:grpSpPr>
          <p:cxnSp>
            <p:nvCxnSpPr>
              <p:cNvPr id="191" name="Google Shape;191;p10"/>
              <p:cNvCxnSpPr/>
              <p:nvPr/>
            </p:nvCxnSpPr>
            <p:spPr>
              <a:xfrm flipH="1" rot="10800000">
                <a:off x="628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10"/>
              <p:cNvCxnSpPr/>
              <p:nvPr/>
            </p:nvCxnSpPr>
            <p:spPr>
              <a:xfrm rot="10800000">
                <a:off x="2527550" y="595525"/>
                <a:ext cx="1899000" cy="13431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43434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93" name="Google Shape;193;p10"/>
              <p:cNvGrpSpPr/>
              <p:nvPr/>
            </p:nvGrpSpPr>
            <p:grpSpPr>
              <a:xfrm>
                <a:off x="4426550" y="595525"/>
                <a:ext cx="3798000" cy="1343100"/>
                <a:chOff x="628550" y="628600"/>
                <a:chExt cx="3798000" cy="1343100"/>
              </a:xfrm>
            </p:grpSpPr>
            <p:cxnSp>
              <p:nvCxnSpPr>
                <p:cNvPr id="194" name="Google Shape;194;p10"/>
                <p:cNvCxnSpPr/>
                <p:nvPr/>
              </p:nvCxnSpPr>
              <p:spPr>
                <a:xfrm flipH="1" rot="10800000">
                  <a:off x="628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" name="Google Shape;195;p10"/>
                <p:cNvCxnSpPr/>
                <p:nvPr/>
              </p:nvCxnSpPr>
              <p:spPr>
                <a:xfrm rot="10800000">
                  <a:off x="2527550" y="628600"/>
                  <a:ext cx="1899000" cy="1343100"/>
                </a:xfrm>
                <a:prstGeom prst="curvedConnector3">
                  <a:avLst>
                    <a:gd fmla="val 50000" name="adj1"/>
                  </a:avLst>
                </a:prstGeom>
                <a:noFill/>
                <a:ln cap="flat" cmpd="sng" w="9525">
                  <a:solidFill>
                    <a:srgbClr val="434343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96" name="Google Shape;196;p10"/>
            <p:cNvSpPr/>
            <p:nvPr/>
          </p:nvSpPr>
          <p:spPr>
            <a:xfrm>
              <a:off x="5781379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3953299" y="4568199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953453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5390245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2352560" y="394326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667756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2813502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748773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1645761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4494618" y="49606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6880897" y="402527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9055755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8306806" y="440465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6274056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1093405" y="419800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1852" y="4469886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059360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4928836" y="4845428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478035" y="4335945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6981868" y="409398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9000594" y="471533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9055755" y="4646620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41438" y="4609902"/>
              <a:ext cx="55200" cy="5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 rot="5400000">
            <a:off x="0" y="0"/>
            <a:ext cx="1724100" cy="17241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 rot="5400000">
            <a:off x="100" y="0"/>
            <a:ext cx="861900" cy="861900"/>
          </a:xfrm>
          <a:prstGeom prst="rtTriangl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ui.adsabs.harvard.edu/abs/2015MNRAS.446.1424R" TargetMode="External"/><Relationship Id="rId22" Type="http://schemas.openxmlformats.org/officeDocument/2006/relationships/hyperlink" Target="https://ui.adsabs.harvard.edu/%5C#abs/2015PASP..127.1161K" TargetMode="External"/><Relationship Id="rId21" Type="http://schemas.openxmlformats.org/officeDocument/2006/relationships/hyperlink" Target="https://ui.adsabs.harvard.edu/abs/2019MNRAS.490.2262E" TargetMode="External"/><Relationship Id="rId24" Type="http://schemas.openxmlformats.org/officeDocument/2006/relationships/hyperlink" Target="https://ui.adsabs.harvard.edu/abs/2018RNAAS...2..209E" TargetMode="External"/><Relationship Id="rId23" Type="http://schemas.openxmlformats.org/officeDocument/2006/relationships/hyperlink" Target="https://ui.adsabs.harvard.edu/abs/2013MNRAS.435.2152K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esa.int/Science_Exploration/Space_Science/Cheops/How_to_find_an_exoplanet" TargetMode="External"/><Relationship Id="rId4" Type="http://schemas.openxmlformats.org/officeDocument/2006/relationships/hyperlink" Target="https://www.esa.int/Science_Exploration/Space_Science/Cheops/How_to_find_an_exoplanet" TargetMode="External"/><Relationship Id="rId9" Type="http://schemas.openxmlformats.org/officeDocument/2006/relationships/hyperlink" Target="https://ui.adsabs.harvard.edu/abs/2017arXiv170404290W" TargetMode="External"/><Relationship Id="rId26" Type="http://schemas.openxmlformats.org/officeDocument/2006/relationships/hyperlink" Target="https://ui.adsabs.harvard.edu/abs/2020MNRAS.493.3132S" TargetMode="External"/><Relationship Id="rId25" Type="http://schemas.openxmlformats.org/officeDocument/2006/relationships/hyperlink" Target="https://arxiv.org/abs/1703.09710" TargetMode="External"/><Relationship Id="rId27" Type="http://schemas.openxmlformats.org/officeDocument/2006/relationships/hyperlink" Target="https://github.com/SK1Y101/TransitProject" TargetMode="External"/><Relationship Id="rId5" Type="http://schemas.openxmlformats.org/officeDocument/2006/relationships/hyperlink" Target="https://www.esa.int/Science_Exploration/Space_Science/Cheops/How_to_find_an_exoplanet" TargetMode="External"/><Relationship Id="rId6" Type="http://schemas.openxmlformats.org/officeDocument/2006/relationships/hyperlink" Target="https://www.esa.int/Science_Exploration/Space_Science/Cheops/How_to_find_an_exoplanet" TargetMode="External"/><Relationship Id="rId7" Type="http://schemas.openxmlformats.org/officeDocument/2006/relationships/hyperlink" Target="https://solarsystem.nasa.gov/resources/890/tess-200000-stars/" TargetMode="External"/><Relationship Id="rId8" Type="http://schemas.openxmlformats.org/officeDocument/2006/relationships/hyperlink" Target="https://filtergraph.com/4240706" TargetMode="External"/><Relationship Id="rId11" Type="http://schemas.openxmlformats.org/officeDocument/2006/relationships/hyperlink" Target="https://doi.org/10.1111/j.1365-2966.2005.08922.x" TargetMode="External"/><Relationship Id="rId10" Type="http://schemas.openxmlformats.org/officeDocument/2006/relationships/hyperlink" Target="https://arxiv.org/abs/1109.1561" TargetMode="External"/><Relationship Id="rId13" Type="http://schemas.openxmlformats.org/officeDocument/2006/relationships/hyperlink" Target="https://ui.adsabs.harvard.edu/abs/2021ExA...tmp..101K" TargetMode="External"/><Relationship Id="rId12" Type="http://schemas.openxmlformats.org/officeDocument/2006/relationships/hyperlink" Target="https://ui.adsabs.harvard.edu/link_gateway/2003A&amp;A...398.1091B/doi:10.1051/0004-6361:20021688" TargetMode="External"/><Relationship Id="rId15" Type="http://schemas.openxmlformats.org/officeDocument/2006/relationships/hyperlink" Target="https://rdcu.be/b08Wh" TargetMode="External"/><Relationship Id="rId14" Type="http://schemas.openxmlformats.org/officeDocument/2006/relationships/hyperlink" Target="https://ui.adsabs.harvard.edu/abs/2022ApJS..258...40K" TargetMode="External"/><Relationship Id="rId17" Type="http://schemas.openxmlformats.org/officeDocument/2006/relationships/hyperlink" Target="http://adsabs.harvard.edu/abs/2019AJ....157...98G" TargetMode="External"/><Relationship Id="rId16" Type="http://schemas.openxmlformats.org/officeDocument/2006/relationships/hyperlink" Target="https://ui.adsabs.harvard.edu/abs/2013PASP..125..306F" TargetMode="External"/><Relationship Id="rId19" Type="http://schemas.openxmlformats.org/officeDocument/2006/relationships/hyperlink" Target="https://ui.adsabs.harvard.edu/abs/2020MNRAS.491.2885T" TargetMode="External"/><Relationship Id="rId18" Type="http://schemas.openxmlformats.org/officeDocument/2006/relationships/hyperlink" Target="https://ui.adsabs.harvard.edu/abs/2012A&amp;A...537A.128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5" Type="http://schemas.openxmlformats.org/officeDocument/2006/relationships/image" Target="../media/image14.jp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 txBox="1"/>
          <p:nvPr>
            <p:ph type="ctrTitle"/>
          </p:nvPr>
        </p:nvSpPr>
        <p:spPr>
          <a:xfrm>
            <a:off x="1943725" y="194375"/>
            <a:ext cx="6888300" cy="24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Determining The Parameters of Exoplanetary Candidates From Transit Timing Variations</a:t>
            </a:r>
            <a:endParaRPr sz="3000"/>
          </a:p>
        </p:txBody>
      </p:sp>
      <p:sp>
        <p:nvSpPr>
          <p:cNvPr id="249" name="Google Shape;249;p15"/>
          <p:cNvSpPr txBox="1"/>
          <p:nvPr>
            <p:ph idx="1" type="subTitle"/>
          </p:nvPr>
        </p:nvSpPr>
        <p:spPr>
          <a:xfrm>
            <a:off x="1943725" y="3495675"/>
            <a:ext cx="684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 Lloyd-Walters FRAS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Stephen Futcher FCA FRAS, Dr. Hooshyar Assadullahi, Prof. Daniel Thomas</a:t>
            </a:r>
            <a:endParaRPr/>
          </a:p>
        </p:txBody>
      </p:sp>
      <p:pic>
        <p:nvPicPr>
          <p:cNvPr id="250" name="Google Shape;2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169" y="0"/>
            <a:ext cx="1547825" cy="103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740" y="0"/>
            <a:ext cx="894235" cy="10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402" name="Google Shape;402;p24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I achieve in trying to solve the problem?</a:t>
            </a:r>
            <a:endParaRPr/>
          </a:p>
        </p:txBody>
      </p:sp>
      <p:sp>
        <p:nvSpPr>
          <p:cNvPr id="403" name="Google Shape;403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Rationale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Results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/>
        </p:nvSpPr>
        <p:spPr>
          <a:xfrm>
            <a:off x="311259" y="1022889"/>
            <a:ext cx="453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GB" sz="1500">
                <a:solidFill>
                  <a:schemeClr val="lt2"/>
                </a:solidFill>
              </a:rPr>
              <a:t>Arbitrarily many planets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GB" sz="1500">
                <a:solidFill>
                  <a:schemeClr val="lt2"/>
                </a:solidFill>
              </a:rPr>
              <a:t>Extensible</a:t>
            </a:r>
            <a:endParaRPr/>
          </a:p>
        </p:txBody>
      </p:sp>
      <p:sp>
        <p:nvSpPr>
          <p:cNvPr id="409" name="Google Shape;409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Developments</a:t>
            </a:r>
            <a:endParaRPr/>
          </a:p>
        </p:txBody>
      </p:sp>
      <p:sp>
        <p:nvSpPr>
          <p:cNvPr id="410" name="Google Shape;410;p25"/>
          <p:cNvSpPr txBox="1"/>
          <p:nvPr/>
        </p:nvSpPr>
        <p:spPr>
          <a:xfrm>
            <a:off x="311259" y="1022889"/>
            <a:ext cx="453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Analytical TTV Models</a:t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304798" y="2749657"/>
            <a:ext cx="453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GB" sz="1500">
                <a:solidFill>
                  <a:schemeClr val="lt2"/>
                </a:solidFill>
              </a:rPr>
              <a:t>Fully Automatable</a:t>
            </a:r>
            <a:endParaRPr sz="1500">
              <a:solidFill>
                <a:schemeClr val="lt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-GB" sz="1500">
                <a:solidFill>
                  <a:schemeClr val="lt2"/>
                </a:solidFill>
              </a:rPr>
              <a:t>Self-Verifying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304798" y="2749657"/>
            <a:ext cx="453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Computational Pipeline</a:t>
            </a:r>
            <a:endParaRPr sz="1500">
              <a:solidFill>
                <a:schemeClr val="lt2"/>
              </a:solidFill>
            </a:endParaRPr>
          </a:p>
        </p:txBody>
      </p:sp>
      <p:grpSp>
        <p:nvGrpSpPr>
          <p:cNvPr id="413" name="Google Shape;413;p25"/>
          <p:cNvGrpSpPr/>
          <p:nvPr/>
        </p:nvGrpSpPr>
        <p:grpSpPr>
          <a:xfrm>
            <a:off x="3011198" y="1722129"/>
            <a:ext cx="5988196" cy="1875031"/>
            <a:chOff x="500400" y="1384625"/>
            <a:chExt cx="6822600" cy="2136300"/>
          </a:xfrm>
        </p:grpSpPr>
        <p:sp>
          <p:nvSpPr>
            <p:cNvPr id="414" name="Google Shape;414;p25"/>
            <p:cNvSpPr txBox="1"/>
            <p:nvPr/>
          </p:nvSpPr>
          <p:spPr>
            <a:xfrm>
              <a:off x="500400" y="1384625"/>
              <a:ext cx="1540500" cy="366300"/>
            </a:xfrm>
            <a:prstGeom prst="rect">
              <a:avLst/>
            </a:prstGeom>
            <a:noFill/>
            <a:ln cap="flat" cmpd="sng" w="1905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fetchData.py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15" name="Google Shape;415;p25"/>
            <p:cNvSpPr txBox="1"/>
            <p:nvPr/>
          </p:nvSpPr>
          <p:spPr>
            <a:xfrm>
              <a:off x="500400" y="1827125"/>
              <a:ext cx="15405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TTVCandidates.py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500400" y="2712125"/>
              <a:ext cx="15405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simulationPipeline.py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17" name="Google Shape;417;p25"/>
            <p:cNvSpPr txBox="1"/>
            <p:nvPr/>
          </p:nvSpPr>
          <p:spPr>
            <a:xfrm>
              <a:off x="500400" y="2269625"/>
              <a:ext cx="15405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processing.py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18" name="Google Shape;418;p25"/>
            <p:cNvSpPr txBox="1"/>
            <p:nvPr/>
          </p:nvSpPr>
          <p:spPr>
            <a:xfrm>
              <a:off x="500400" y="3154625"/>
              <a:ext cx="1540500" cy="366300"/>
            </a:xfrm>
            <a:prstGeom prst="rect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plotOrbitalConfig.py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2117100" y="1384625"/>
              <a:ext cx="5205900" cy="366300"/>
            </a:xfrm>
            <a:prstGeom prst="rect">
              <a:avLst/>
            </a:prstGeom>
            <a:noFill/>
            <a:ln cap="flat" cmpd="sng" w="19050">
              <a:solidFill>
                <a:srgbClr val="76A5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Fetch reported mid-transit times and fit transits to TESS light-curve data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20" name="Google Shape;420;p25"/>
            <p:cNvSpPr txBox="1"/>
            <p:nvPr/>
          </p:nvSpPr>
          <p:spPr>
            <a:xfrm>
              <a:off x="2117100" y="1827125"/>
              <a:ext cx="52059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Order and prioritise planets by the number of known planets and mid-transit points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21" name="Google Shape;421;p25"/>
            <p:cNvSpPr txBox="1"/>
            <p:nvPr/>
          </p:nvSpPr>
          <p:spPr>
            <a:xfrm>
              <a:off x="2117100" y="2269625"/>
              <a:ext cx="52059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Run data verification and TTV Analysis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22" name="Google Shape;422;p25"/>
            <p:cNvSpPr txBox="1"/>
            <p:nvPr/>
          </p:nvSpPr>
          <p:spPr>
            <a:xfrm>
              <a:off x="2117100" y="2712125"/>
              <a:ext cx="5205900" cy="3663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Simulate system configurations to verify TTV</a:t>
              </a:r>
              <a:endParaRPr b="1" sz="800">
                <a:solidFill>
                  <a:schemeClr val="lt2"/>
                </a:solidFill>
              </a:endParaRPr>
            </a:p>
          </p:txBody>
        </p:sp>
        <p:sp>
          <p:nvSpPr>
            <p:cNvPr id="423" name="Google Shape;423;p25"/>
            <p:cNvSpPr txBox="1"/>
            <p:nvPr/>
          </p:nvSpPr>
          <p:spPr>
            <a:xfrm>
              <a:off x="2117100" y="3154625"/>
              <a:ext cx="5205900" cy="366300"/>
            </a:xfrm>
            <a:prstGeom prst="rect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2"/>
                  </a:solidFill>
                </a:rPr>
                <a:t>Generate plots of found data</a:t>
              </a:r>
              <a:endParaRPr b="1" sz="800">
                <a:solidFill>
                  <a:schemeClr val="lt2"/>
                </a:solidFill>
              </a:endParaRPr>
            </a:p>
          </p:txBody>
        </p:sp>
      </p:grpSp>
      <p:grpSp>
        <p:nvGrpSpPr>
          <p:cNvPr id="424" name="Google Shape;424;p25"/>
          <p:cNvGrpSpPr/>
          <p:nvPr/>
        </p:nvGrpSpPr>
        <p:grpSpPr>
          <a:xfrm>
            <a:off x="5333999" y="694950"/>
            <a:ext cx="3693751" cy="4279800"/>
            <a:chOff x="5333999" y="694950"/>
            <a:chExt cx="3693751" cy="4279800"/>
          </a:xfrm>
        </p:grpSpPr>
        <p:pic>
          <p:nvPicPr>
            <p:cNvPr id="425" name="Google Shape;425;p25"/>
            <p:cNvPicPr preferRelativeResize="0"/>
            <p:nvPr/>
          </p:nvPicPr>
          <p:blipFill rotWithShape="1">
            <a:blip r:embed="rId3">
              <a:alphaModFix/>
            </a:blip>
            <a:srcRect b="8366" l="14778" r="14778" t="0"/>
            <a:stretch/>
          </p:blipFill>
          <p:spPr>
            <a:xfrm>
              <a:off x="5333999" y="694950"/>
              <a:ext cx="3688525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5"/>
            <p:cNvSpPr txBox="1"/>
            <p:nvPr/>
          </p:nvSpPr>
          <p:spPr>
            <a:xfrm>
              <a:off x="5339250" y="4294950"/>
              <a:ext cx="36885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Animation for TTV due to interior perturbation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pic>
        <p:nvPicPr>
          <p:cNvPr id="427" name="Google Shape;4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4138340"/>
            <a:ext cx="5022300" cy="76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Discoveries—(</a:t>
            </a:r>
            <a:r>
              <a:rPr lang="en-GB"/>
              <a:t>wip slide)</a:t>
            </a:r>
            <a:endParaRPr/>
          </a:p>
        </p:txBody>
      </p:sp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311700" y="865325"/>
            <a:ext cx="42603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Take known TTV systems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Apply the pipeline to the midtransit points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Demonstrate that we can recover known exoplanetary parameters &gt; Double check with the code which planet I used</a:t>
            </a: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4860175" y="1067925"/>
            <a:ext cx="3672300" cy="35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Placeholder &gt; Generate graphical output of the model + code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Kepler-19b has a nice set of TTV Curves the code is working with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implications of the results for this problem? How can we progress further?</a:t>
            </a:r>
            <a:endParaRPr/>
          </a:p>
        </p:txBody>
      </p:sp>
      <p:sp>
        <p:nvSpPr>
          <p:cNvPr id="440" name="Google Shape;440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Rationale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Discussion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8"/>
          <p:cNvGrpSpPr/>
          <p:nvPr/>
        </p:nvGrpSpPr>
        <p:grpSpPr>
          <a:xfrm>
            <a:off x="3661576" y="918082"/>
            <a:ext cx="5482900" cy="3543593"/>
            <a:chOff x="3304801" y="-177218"/>
            <a:chExt cx="5482900" cy="3543593"/>
          </a:xfrm>
        </p:grpSpPr>
        <p:pic>
          <p:nvPicPr>
            <p:cNvPr id="447" name="Google Shape;44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4801" y="-177218"/>
              <a:ext cx="5482900" cy="2883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28"/>
            <p:cNvSpPr txBox="1"/>
            <p:nvPr/>
          </p:nvSpPr>
          <p:spPr>
            <a:xfrm>
              <a:off x="3304850" y="2706075"/>
              <a:ext cx="54828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Parameter </a:t>
              </a:r>
              <a:r>
                <a:rPr lang="en-GB" sz="1100">
                  <a:solidFill>
                    <a:schemeClr val="lt2"/>
                  </a:solidFill>
                </a:rPr>
                <a:t>comparison</a:t>
              </a:r>
              <a:r>
                <a:rPr lang="en-GB" sz="1100">
                  <a:solidFill>
                    <a:schemeClr val="lt2"/>
                  </a:solidFill>
                </a:rPr>
                <a:t> between model fit and initial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449" name="Google Shape;449;p28"/>
          <p:cNvGrpSpPr/>
          <p:nvPr/>
        </p:nvGrpSpPr>
        <p:grpSpPr>
          <a:xfrm>
            <a:off x="3661575" y="1650384"/>
            <a:ext cx="5482899" cy="2467741"/>
            <a:chOff x="3805225" y="2706084"/>
            <a:chExt cx="5482899" cy="2467741"/>
          </a:xfrm>
        </p:grpSpPr>
        <p:pic>
          <p:nvPicPr>
            <p:cNvPr id="450" name="Google Shape;45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5226" y="2706084"/>
              <a:ext cx="5482898" cy="1807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28"/>
            <p:cNvSpPr txBox="1"/>
            <p:nvPr/>
          </p:nvSpPr>
          <p:spPr>
            <a:xfrm>
              <a:off x="3805225" y="4513525"/>
              <a:ext cx="54828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Best fit curve for system used in TTV testing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452" name="Google Shape;452;p28"/>
          <p:cNvGrpSpPr/>
          <p:nvPr/>
        </p:nvGrpSpPr>
        <p:grpSpPr>
          <a:xfrm>
            <a:off x="3661566" y="1319805"/>
            <a:ext cx="5482908" cy="2667986"/>
            <a:chOff x="3024000" y="1923955"/>
            <a:chExt cx="6120000" cy="2977995"/>
          </a:xfrm>
        </p:grpSpPr>
        <p:pic>
          <p:nvPicPr>
            <p:cNvPr id="453" name="Google Shape;45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24000" y="1923955"/>
              <a:ext cx="6119999" cy="22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28"/>
            <p:cNvSpPr txBox="1"/>
            <p:nvPr/>
          </p:nvSpPr>
          <p:spPr>
            <a:xfrm>
              <a:off x="3024000" y="4133950"/>
              <a:ext cx="61200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Example systems layouts that are applicable to the three classes of TTV models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455" name="Google Shape;455;p28"/>
          <p:cNvGrpSpPr/>
          <p:nvPr/>
        </p:nvGrpSpPr>
        <p:grpSpPr>
          <a:xfrm>
            <a:off x="3661575" y="1191637"/>
            <a:ext cx="5482899" cy="3385238"/>
            <a:chOff x="589425" y="1694512"/>
            <a:chExt cx="5482899" cy="3385238"/>
          </a:xfrm>
        </p:grpSpPr>
        <p:pic>
          <p:nvPicPr>
            <p:cNvPr id="456" name="Google Shape;45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426" y="1694512"/>
              <a:ext cx="5482898" cy="272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8"/>
            <p:cNvSpPr txBox="1"/>
            <p:nvPr/>
          </p:nvSpPr>
          <p:spPr>
            <a:xfrm>
              <a:off x="589425" y="4419450"/>
              <a:ext cx="54828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TTV curves using the initial system parameters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458" name="Google Shape;458;p28"/>
          <p:cNvGrpSpPr/>
          <p:nvPr/>
        </p:nvGrpSpPr>
        <p:grpSpPr>
          <a:xfrm>
            <a:off x="5080525" y="251999"/>
            <a:ext cx="3710975" cy="4621701"/>
            <a:chOff x="5080525" y="175799"/>
            <a:chExt cx="3710975" cy="4621701"/>
          </a:xfrm>
        </p:grpSpPr>
        <p:sp>
          <p:nvSpPr>
            <p:cNvPr id="459" name="Google Shape;459;p28"/>
            <p:cNvSpPr txBox="1"/>
            <p:nvPr/>
          </p:nvSpPr>
          <p:spPr>
            <a:xfrm>
              <a:off x="5147862" y="4116500"/>
              <a:ext cx="35763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Example systems layout used in TTV model testing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  <p:pic>
          <p:nvPicPr>
            <p:cNvPr id="460" name="Google Shape;46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80525" y="175799"/>
              <a:ext cx="3710975" cy="39407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462" name="Google Shape;462;p28"/>
          <p:cNvSpPr txBox="1"/>
          <p:nvPr>
            <p:ph idx="1" type="body"/>
          </p:nvPr>
        </p:nvSpPr>
        <p:spPr>
          <a:xfrm>
            <a:off x="311700" y="865325"/>
            <a:ext cx="3349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Quickly Generate TTV Curves</a:t>
            </a:r>
            <a:endParaRPr/>
          </a:p>
        </p:txBody>
      </p:sp>
      <p:sp>
        <p:nvSpPr>
          <p:cNvPr id="463" name="Google Shape;463;p28"/>
          <p:cNvSpPr txBox="1"/>
          <p:nvPr/>
        </p:nvSpPr>
        <p:spPr>
          <a:xfrm>
            <a:off x="311703" y="3263975"/>
            <a:ext cx="317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Develop additional models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311710" y="3871623"/>
            <a:ext cx="2605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Search transit data for non-transiting planets</a:t>
            </a: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311710" y="1497536"/>
            <a:ext cx="299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Accurate to simulation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311703" y="2093706"/>
            <a:ext cx="32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Determine best fit parameters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72" name="Google Shape;472;p29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Summary of the </a:t>
            </a:r>
            <a:r>
              <a:rPr lang="en-GB"/>
              <a:t>problem</a:t>
            </a:r>
            <a:r>
              <a:rPr lang="en-GB"/>
              <a:t>, results, and any future steps</a:t>
            </a:r>
            <a:endParaRPr/>
          </a:p>
        </p:txBody>
      </p:sp>
      <p:sp>
        <p:nvSpPr>
          <p:cNvPr id="473" name="Google Shape;473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Rationale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Conclusion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79" name="Google Shape;479;p30"/>
          <p:cNvSpPr txBox="1"/>
          <p:nvPr>
            <p:ph idx="4294967295" type="body"/>
          </p:nvPr>
        </p:nvSpPr>
        <p:spPr>
          <a:xfrm>
            <a:off x="311700" y="865325"/>
            <a:ext cx="85206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TTV can find and verify exoplanets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Created analytical </a:t>
            </a:r>
            <a:r>
              <a:rPr lang="en-GB"/>
              <a:t>models</a:t>
            </a:r>
            <a:r>
              <a:rPr lang="en-GB"/>
              <a:t> for TTV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Computational pipeline can search for TTV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Additional models to be created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method to unknown systems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490" name="Google Shape;490;p32"/>
          <p:cNvSpPr txBox="1"/>
          <p:nvPr>
            <p:ph idx="1" type="body"/>
          </p:nvPr>
        </p:nvSpPr>
        <p:spPr>
          <a:xfrm>
            <a:off x="311725" y="636725"/>
            <a:ext cx="8520600" cy="4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ESA 2022, “Detecting exoplanets with transits”, ESA Science Exploration, </a:t>
            </a:r>
            <a:r>
              <a:rPr lang="en-GB" sz="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https://www.esa.int/Science_Exploration/Space_Science/Cheops/How_to_find_an_exoplanet</a:t>
            </a:r>
            <a:r>
              <a:rPr lang="en-GB" sz="700"/>
              <a:t>.</a:t>
            </a:r>
            <a:br>
              <a:rPr lang="en-GB" sz="700"/>
            </a:br>
            <a:r>
              <a:rPr lang="en-GB" sz="700"/>
              <a:t>ESA 2022, “Detecting exoplanets with radial velocity”, ESA Science Exploration, </a:t>
            </a:r>
            <a:r>
              <a:rPr lang="en-GB" sz="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https://www.esa.int/Science_Exploration/Space_Science/Cheops/How_to_find_an_exoplanet</a:t>
            </a:r>
            <a:r>
              <a:rPr lang="en-GB" sz="700"/>
              <a:t>.</a:t>
            </a:r>
            <a:br>
              <a:rPr lang="en-GB" sz="700"/>
            </a:br>
            <a:r>
              <a:rPr lang="en-GB" sz="700"/>
              <a:t>ESA 2022, “Detecting exoplanets with microlensing”, ESA Science Exploration, </a:t>
            </a:r>
            <a:r>
              <a:rPr lang="en-GB" sz="7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https://www.esa.int/Science_Exploration/Space_Science/Cheops/How_to_find_an_exoplanet</a:t>
            </a:r>
            <a:r>
              <a:rPr lang="en-GB" sz="700"/>
              <a:t>.</a:t>
            </a:r>
            <a:br>
              <a:rPr lang="en-GB" sz="700"/>
            </a:br>
            <a:r>
              <a:rPr lang="en-GB" sz="700"/>
              <a:t>ESA 2022, “Detecting exoplanets with direct imaging”, ESA Science Exploration, </a:t>
            </a:r>
            <a:r>
              <a:rPr lang="en-GB" sz="7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https://www.esa.int/Science_Exploration/Space_Science/Cheops/How_to_find_an_exoplanet</a:t>
            </a:r>
            <a:r>
              <a:rPr lang="en-GB" sz="700"/>
              <a:t>.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NASA/MIT/TESS 2018, “200 000 stars”, </a:t>
            </a:r>
            <a:r>
              <a:rPr lang="en-GB" sz="7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https://solarsystem.nasa.gov/resources/890/tess-200000-stars/</a:t>
            </a:r>
            <a:r>
              <a:rPr lang="en-GB" sz="700"/>
              <a:t>.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NASA 2022, “Exoplanetary Distance v. Orbital Period”, Exoplanet Archive Filtergraph, </a:t>
            </a:r>
            <a:r>
              <a:rPr lang="en-GB" sz="700" u="sng">
                <a:solidFill>
                  <a:schemeClr val="hlink"/>
                </a:solidFill>
                <a:hlinkClick r:id="rId8"/>
              </a:rPr>
              <a:t>https://filtergraph.com/4240706</a:t>
            </a:r>
            <a:r>
              <a:rPr lang="en-GB" sz="700"/>
              <a:t>.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Wang S. et al. 2017, “Updated Masses for the TRAPPIST-1 Planets”, Astrophysics – Earth and Planetary Astrophysics, </a:t>
            </a:r>
            <a:r>
              <a:rPr lang="en-GB" sz="7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https://ui.adsabs.harvard.edu/abs/2017arXiv170404290W</a:t>
            </a:r>
            <a:r>
              <a:rPr lang="en-GB" sz="700"/>
              <a:t>.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Ballard S. et al. 2011, “The Kepler-19 System: A Transiting 2.2 R⊕ Planet and a Second Planet Detected via Transit Timing Variations”, </a:t>
            </a:r>
            <a:r>
              <a:rPr lang="en-GB" sz="700" u="sng">
                <a:solidFill>
                  <a:schemeClr val="hlink"/>
                </a:solidFill>
                <a:hlinkClick r:id="rId10"/>
              </a:rPr>
              <a:t>https://arxiv.org/abs/1109.1561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Agol E. et al. 2005, “On detecting terrestrial planets with timing of giant planet transits”, </a:t>
            </a:r>
            <a:r>
              <a:rPr lang="en-GB" sz="700" u="sng">
                <a:solidFill>
                  <a:schemeClr val="hlink"/>
                </a:solidFill>
                <a:hlinkClick r:id="rId11"/>
              </a:rPr>
              <a:t>https://doi.org/10.1111/j.1365-2966.2005.08922.x</a:t>
            </a:r>
            <a:r>
              <a:rPr lang="en-GB" sz="700"/>
              <a:t> 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Borkovitz T. et al. 2003, “On the detectability of long period perturbations in close hierarchical triple stellar systems”, </a:t>
            </a:r>
            <a:r>
              <a:rPr lang="en-GB" sz="700" u="sng">
                <a:solidFill>
                  <a:schemeClr val="hlink"/>
                </a:solidFill>
                <a:hlinkClick r:id="rId12"/>
              </a:rPr>
              <a:t>https://ui.adsabs.harvard.edu/link_gateway/2003A&amp;A...398.1091B/doi:10.1051/0004-6361:20021688</a:t>
            </a:r>
            <a:r>
              <a:rPr lang="en-GB" sz="700"/>
              <a:t> 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Kokori A. et al. 2021, “ExoClock project: an open platform for monitoring the ephemerides of Ariel targets with contributions from the public”, </a:t>
            </a:r>
            <a:r>
              <a:rPr lang="en-GB" sz="700" u="sng">
                <a:solidFill>
                  <a:schemeClr val="hlink"/>
                </a:solidFill>
                <a:hlinkClick r:id="rId13"/>
              </a:rPr>
              <a:t>https://ui.adsabs.harvard.edu/abs/2021ExA...tmp..101K</a:t>
            </a:r>
            <a:br>
              <a:rPr lang="en-GB" sz="700"/>
            </a:br>
            <a:r>
              <a:rPr lang="en-GB" sz="700"/>
              <a:t>Kokori A. et al. 2022, “ExoClock Project. II. A Large-scale Integrated Study with 180 Updated Exoplanet Ephemerides”, </a:t>
            </a:r>
            <a:r>
              <a:rPr lang="en-GB" sz="700" u="sng">
                <a:solidFill>
                  <a:schemeClr val="hlink"/>
                </a:solidFill>
                <a:hlinkClick r:id="rId14"/>
              </a:rPr>
              <a:t>https://ui.adsabs.harvard.edu/abs/2022ApJS..258...40K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Virtanen P. et al. 2020, “SciPy 1.0: Fundamental Algorithms for Scientific Computing in Python”, </a:t>
            </a:r>
            <a:r>
              <a:rPr lang="en-GB" sz="700" u="sng">
                <a:solidFill>
                  <a:schemeClr val="hlink"/>
                </a:solidFill>
                <a:hlinkClick r:id="rId15"/>
              </a:rPr>
              <a:t>https://rdcu.be/b08Wh</a:t>
            </a:r>
            <a:r>
              <a:rPr lang="en-GB" sz="700"/>
              <a:t> </a:t>
            </a:r>
            <a:br>
              <a:rPr lang="en-GB" sz="700"/>
            </a:br>
            <a:r>
              <a:rPr lang="en-GB" sz="700"/>
              <a:t>Foreman-Mackey D. et al. 2013, “emcee: The MCMC Hammer”, </a:t>
            </a:r>
            <a:r>
              <a:rPr lang="en-GB" sz="700" u="sng">
                <a:solidFill>
                  <a:schemeClr val="hlink"/>
                </a:solidFill>
                <a:hlinkClick r:id="rId16"/>
              </a:rPr>
              <a:t>https://ui.adsabs.harvard.edu/abs/2013PASP..125..306F</a:t>
            </a:r>
            <a:r>
              <a:rPr lang="en-GB" sz="700"/>
              <a:t> 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Ginsburg A. et al. 2019, “astroquery: An Astronomical Web-querying Package in Python”, </a:t>
            </a:r>
            <a:r>
              <a:rPr lang="en-GB" sz="700" u="sng">
                <a:solidFill>
                  <a:schemeClr val="hlink"/>
                </a:solidFill>
                <a:hlinkClick r:id="rId17"/>
              </a:rPr>
              <a:t>http://adsabs.harvard.edu/abs/2019AJ....157...98G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Rein H. and Liu S. 2012. “REBOUND: an open-source multi-purpose N-body code for collisional dynamics”, </a:t>
            </a:r>
            <a:r>
              <a:rPr lang="en-GB" sz="700" u="sng">
                <a:solidFill>
                  <a:schemeClr val="hlink"/>
                </a:solidFill>
                <a:hlinkClick r:id="rId18"/>
              </a:rPr>
              <a:t>https://ui.adsabs.harvard.edu/abs/2012A&amp;A...537A.128R</a:t>
            </a:r>
            <a:br>
              <a:rPr lang="en-GB" sz="700"/>
            </a:br>
            <a:r>
              <a:rPr lang="en-GB" sz="700"/>
              <a:t>Tamayo D. et al. 2020, “REBOUNDx: a library for adding conservative and dissipative forces to otherwise symplectic N-body integrations”, </a:t>
            </a:r>
            <a:r>
              <a:rPr lang="en-GB" sz="700" u="sng">
                <a:solidFill>
                  <a:schemeClr val="hlink"/>
                </a:solidFill>
                <a:hlinkClick r:id="rId19"/>
              </a:rPr>
              <a:t>https://ui.adsabs.harvard.edu/abs/2020MNRAS.491.2885T</a:t>
            </a:r>
            <a:br>
              <a:rPr lang="en-GB" sz="700"/>
            </a:br>
            <a:r>
              <a:rPr lang="en-GB" sz="700"/>
              <a:t>Rein H. and Spiegel D.S. 2015, “IAS15: a fast, adaptive, high-order integrator for gravitational dynamics, accurate to machine precision over a billion orbits”, </a:t>
            </a:r>
            <a:r>
              <a:rPr lang="en-GB" sz="700" u="sng">
                <a:solidFill>
                  <a:schemeClr val="hlink"/>
                </a:solidFill>
                <a:hlinkClick r:id="rId20"/>
              </a:rPr>
              <a:t>https://ui.adsabs.harvard.edu/abs/2015MNRAS.446.1424R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00"/>
              <a:t>Espinoza N. et al. 2019, “juliet: a versatile modelling tool for transiting and non-transiting exoplanetary systems”, </a:t>
            </a:r>
            <a:r>
              <a:rPr lang="en-GB" sz="700" u="sng">
                <a:solidFill>
                  <a:schemeClr val="hlink"/>
                </a:solidFill>
                <a:hlinkClick r:id="rId21"/>
              </a:rPr>
              <a:t>https://ui.adsabs.harvard.edu/abs/2019MNRAS.490.2262E</a:t>
            </a:r>
            <a:br>
              <a:rPr lang="en-GB" sz="700"/>
            </a:br>
            <a:r>
              <a:rPr lang="en-GB" sz="700"/>
              <a:t>Kreidberg L. 2015, “batman: BAsic Transit Model cAlculatioN in Python”, </a:t>
            </a:r>
            <a:r>
              <a:rPr lang="en-GB" sz="700" u="sng">
                <a:solidFill>
                  <a:schemeClr val="hlink"/>
                </a:solidFill>
                <a:hlinkClick r:id="rId22"/>
              </a:rPr>
              <a:t>https://ui.adsabs.harvard.edu/\#abs/2015PASP..127.1161K</a:t>
            </a:r>
            <a:br>
              <a:rPr lang="en-GB" sz="700"/>
            </a:br>
            <a:r>
              <a:rPr lang="en-GB" sz="700"/>
              <a:t>Kipping D.M. 2013, “Efficient, uninformative sampling of limb darkening coefficients for two-parameter laws”, </a:t>
            </a:r>
            <a:r>
              <a:rPr lang="en-GB" sz="700" u="sng">
                <a:solidFill>
                  <a:schemeClr val="hlink"/>
                </a:solidFill>
                <a:hlinkClick r:id="rId23"/>
              </a:rPr>
              <a:t>https://ui.adsabs.harvard.edu/abs/2013MNRAS.435.2152K</a:t>
            </a:r>
            <a:br>
              <a:rPr lang="en-GB" sz="700"/>
            </a:br>
            <a:r>
              <a:rPr lang="en-GB" sz="700"/>
              <a:t>Espinoza N. 2018, “Efficient Joint Sampling of Impact Parameters and Transit Depths in Transiting Exoplanet Light Curves”, </a:t>
            </a:r>
            <a:r>
              <a:rPr lang="en-GB" sz="700" u="sng">
                <a:solidFill>
                  <a:schemeClr val="hlink"/>
                </a:solidFill>
                <a:hlinkClick r:id="rId24"/>
              </a:rPr>
              <a:t>https://ui.adsabs.harvard.edu/abs/2018RNAAS...2..209E</a:t>
            </a:r>
            <a:br>
              <a:rPr lang="en-GB" sz="700"/>
            </a:br>
            <a:r>
              <a:rPr lang="en-GB" sz="700"/>
              <a:t>Foreman-Mackey D. et al. “Fast and scalable Gaussian process modeling with applications to astronomical time series”, </a:t>
            </a:r>
            <a:r>
              <a:rPr lang="en-GB" sz="700" u="sng">
                <a:solidFill>
                  <a:schemeClr val="hlink"/>
                </a:solidFill>
                <a:hlinkClick r:id="rId25"/>
              </a:rPr>
              <a:t>https://arxiv.org/abs/1703.09710</a:t>
            </a:r>
            <a:br>
              <a:rPr lang="en-GB" sz="700"/>
            </a:br>
            <a:r>
              <a:rPr lang="en-GB" sz="700"/>
              <a:t>Speagle J.S. 2020, “DYNESTY: a dynamic nested sampling package for estimating Bayesian posteriors and evidences”, </a:t>
            </a:r>
            <a:r>
              <a:rPr lang="en-GB" sz="700" u="sng">
                <a:solidFill>
                  <a:schemeClr val="hlink"/>
                </a:solidFill>
                <a:hlinkClick r:id="rId26"/>
              </a:rPr>
              <a:t>https://ui.adsabs.harvard.edu/abs/2020MNRAS.493.3132S</a:t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700"/>
              <a:t>The data, software, and diagrams underlying this project are available in GitHub at </a:t>
            </a:r>
            <a:r>
              <a:rPr lang="en-GB" sz="700" u="sng">
                <a:solidFill>
                  <a:schemeClr val="accent5"/>
                </a:solid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https://github.com/SK1Y101/TransitProject</a:t>
            </a:r>
            <a:r>
              <a:rPr lang="en-GB" sz="700"/>
              <a:t>. The datasets were derived from sources in the public domain.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257" name="Google Shape;257;p16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Information</a:t>
            </a:r>
            <a:br>
              <a:rPr lang="en-GB"/>
            </a:br>
            <a:br>
              <a:rPr lang="en-GB"/>
            </a:br>
            <a:r>
              <a:rPr lang="en-GB"/>
              <a:t>Why look for variations in transit timing?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What can we do with TTV?</a:t>
            </a:r>
            <a:br>
              <a:rPr lang="en-GB"/>
            </a:br>
            <a:br>
              <a:rPr lang="en-GB"/>
            </a:br>
            <a:r>
              <a:rPr lang="en-GB"/>
              <a:t>Data collection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Developments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7"/>
          <p:cNvGrpSpPr/>
          <p:nvPr/>
        </p:nvGrpSpPr>
        <p:grpSpPr>
          <a:xfrm>
            <a:off x="4932000" y="600450"/>
            <a:ext cx="3600000" cy="4302600"/>
            <a:chOff x="4932000" y="600450"/>
            <a:chExt cx="3600000" cy="4302600"/>
          </a:xfrm>
        </p:grpSpPr>
        <p:pic>
          <p:nvPicPr>
            <p:cNvPr id="264" name="Google Shape;26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2000" y="600450"/>
              <a:ext cx="3600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17"/>
            <p:cNvSpPr txBox="1"/>
            <p:nvPr/>
          </p:nvSpPr>
          <p:spPr>
            <a:xfrm>
              <a:off x="4932000" y="4200450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Detecting exoplanets with transits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ESA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266" name="Google Shape;266;p17"/>
          <p:cNvGrpSpPr/>
          <p:nvPr/>
        </p:nvGrpSpPr>
        <p:grpSpPr>
          <a:xfrm>
            <a:off x="4932000" y="600450"/>
            <a:ext cx="3600000" cy="4302600"/>
            <a:chOff x="4932000" y="600450"/>
            <a:chExt cx="3600000" cy="4302600"/>
          </a:xfrm>
        </p:grpSpPr>
        <p:pic>
          <p:nvPicPr>
            <p:cNvPr id="267" name="Google Shape;26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2000" y="600450"/>
              <a:ext cx="3600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17"/>
            <p:cNvSpPr txBox="1"/>
            <p:nvPr/>
          </p:nvSpPr>
          <p:spPr>
            <a:xfrm>
              <a:off x="4932000" y="4200450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Detecting exoplanets with radial velocity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ESA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269" name="Google Shape;269;p17"/>
          <p:cNvGrpSpPr/>
          <p:nvPr/>
        </p:nvGrpSpPr>
        <p:grpSpPr>
          <a:xfrm>
            <a:off x="4932000" y="602713"/>
            <a:ext cx="3600000" cy="4302600"/>
            <a:chOff x="4590575" y="922838"/>
            <a:chExt cx="3600000" cy="4302600"/>
          </a:xfrm>
        </p:grpSpPr>
        <p:pic>
          <p:nvPicPr>
            <p:cNvPr id="270" name="Google Shape;27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575" y="922838"/>
              <a:ext cx="3600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17"/>
            <p:cNvSpPr txBox="1"/>
            <p:nvPr/>
          </p:nvSpPr>
          <p:spPr>
            <a:xfrm>
              <a:off x="4590575" y="4522838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Detecting exoplanets with microlensing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ESA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>
            <a:off x="4932000" y="600456"/>
            <a:ext cx="3600000" cy="4302588"/>
            <a:chOff x="2305050" y="1112475"/>
            <a:chExt cx="3600000" cy="4302588"/>
          </a:xfrm>
        </p:grpSpPr>
        <p:pic>
          <p:nvPicPr>
            <p:cNvPr id="273" name="Google Shape;27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5050" y="1112475"/>
              <a:ext cx="3600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7"/>
            <p:cNvSpPr txBox="1"/>
            <p:nvPr/>
          </p:nvSpPr>
          <p:spPr>
            <a:xfrm>
              <a:off x="2305050" y="4712463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Detecting exoplanets with direct imaging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ESA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sp>
        <p:nvSpPr>
          <p:cNvPr id="275" name="Google Shape;275;p17"/>
          <p:cNvSpPr txBox="1"/>
          <p:nvPr>
            <p:ph idx="1" type="body"/>
          </p:nvPr>
        </p:nvSpPr>
        <p:spPr>
          <a:xfrm>
            <a:off x="311700" y="13338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Transit Photometry</a:t>
            </a:r>
            <a:endParaRPr/>
          </a:p>
        </p:txBody>
      </p:sp>
      <p:sp>
        <p:nvSpPr>
          <p:cNvPr id="276" name="Google Shape;276;p17"/>
          <p:cNvSpPr txBox="1"/>
          <p:nvPr>
            <p:ph idx="1" type="body"/>
          </p:nvPr>
        </p:nvSpPr>
        <p:spPr>
          <a:xfrm>
            <a:off x="311700" y="19434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Gravitational Microlensing</a:t>
            </a:r>
            <a:endParaRPr/>
          </a:p>
        </p:txBody>
      </p:sp>
      <p:sp>
        <p:nvSpPr>
          <p:cNvPr id="277" name="Google Shape;277;p17"/>
          <p:cNvSpPr txBox="1"/>
          <p:nvPr>
            <p:ph idx="1" type="body"/>
          </p:nvPr>
        </p:nvSpPr>
        <p:spPr>
          <a:xfrm>
            <a:off x="311700" y="16386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Doppler Spectroscopy</a:t>
            </a:r>
            <a:endParaRPr/>
          </a:p>
        </p:txBody>
      </p:sp>
      <p:sp>
        <p:nvSpPr>
          <p:cNvPr id="278" name="Google Shape;278;p17"/>
          <p:cNvSpPr txBox="1"/>
          <p:nvPr>
            <p:ph idx="1" type="body"/>
          </p:nvPr>
        </p:nvSpPr>
        <p:spPr>
          <a:xfrm>
            <a:off x="311700" y="9415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How do we discover exoplanets?</a:t>
            </a:r>
            <a:endParaRPr/>
          </a:p>
        </p:txBody>
      </p:sp>
      <p:sp>
        <p:nvSpPr>
          <p:cNvPr id="279" name="Google Shape;279;p17"/>
          <p:cNvSpPr txBox="1"/>
          <p:nvPr>
            <p:ph idx="1" type="body"/>
          </p:nvPr>
        </p:nvSpPr>
        <p:spPr>
          <a:xfrm>
            <a:off x="311700" y="37119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What are Transit Timing Variations?</a:t>
            </a: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4913452" y="900400"/>
            <a:ext cx="3600002" cy="3311276"/>
            <a:chOff x="3515275" y="538425"/>
            <a:chExt cx="3637100" cy="3342697"/>
          </a:xfrm>
        </p:grpSpPr>
        <p:pic>
          <p:nvPicPr>
            <p:cNvPr id="281" name="Google Shape;28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15275" y="538425"/>
              <a:ext cx="3600000" cy="2700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7"/>
            <p:cNvSpPr txBox="1"/>
            <p:nvPr/>
          </p:nvSpPr>
          <p:spPr>
            <a:xfrm>
              <a:off x="3552375" y="3178522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Observational departure from expected timing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</a:t>
              </a:r>
              <a:r>
                <a:rPr lang="en-GB" sz="1100">
                  <a:solidFill>
                    <a:schemeClr val="lt2"/>
                  </a:solidFill>
                </a:rPr>
                <a:t>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311700" y="224822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Direct Imaging</a:t>
            </a:r>
            <a:endParaRPr/>
          </a:p>
        </p:txBody>
      </p:sp>
      <p:sp>
        <p:nvSpPr>
          <p:cNvPr id="284" name="Google Shape;28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Information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problem am I trying to solve?</a:t>
            </a:r>
            <a:endParaRPr/>
          </a:p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Rationale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Methodology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Results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Discussion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1" name="Google Shape;291;p18"/>
          <p:cNvSpPr txBox="1"/>
          <p:nvPr>
            <p:ph type="title"/>
          </p:nvPr>
        </p:nvSpPr>
        <p:spPr>
          <a:xfrm>
            <a:off x="265575" y="1926275"/>
            <a:ext cx="40452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Rationale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</a:t>
            </a:r>
            <a:r>
              <a:rPr lang="en-GB"/>
              <a:t>look for </a:t>
            </a:r>
            <a:r>
              <a:rPr lang="en-GB"/>
              <a:t>variations in transit timing?</a:t>
            </a:r>
            <a:endParaRPr/>
          </a:p>
        </p:txBody>
      </p:sp>
      <p:sp>
        <p:nvSpPr>
          <p:cNvPr id="297" name="Google Shape;297;p19"/>
          <p:cNvSpPr txBox="1"/>
          <p:nvPr>
            <p:ph idx="1" type="body"/>
          </p:nvPr>
        </p:nvSpPr>
        <p:spPr>
          <a:xfrm>
            <a:off x="311700" y="1398725"/>
            <a:ext cx="39999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Observing many stars for transits is easy</a:t>
            </a:r>
            <a:endParaRPr/>
          </a:p>
        </p:txBody>
      </p:sp>
      <p:grpSp>
        <p:nvGrpSpPr>
          <p:cNvPr id="298" name="Google Shape;298;p19"/>
          <p:cNvGrpSpPr/>
          <p:nvPr/>
        </p:nvGrpSpPr>
        <p:grpSpPr>
          <a:xfrm>
            <a:off x="4572000" y="912155"/>
            <a:ext cx="3960000" cy="4039191"/>
            <a:chOff x="4932000" y="1080357"/>
            <a:chExt cx="3600000" cy="3685393"/>
          </a:xfrm>
        </p:grpSpPr>
        <p:pic>
          <p:nvPicPr>
            <p:cNvPr id="299" name="Google Shape;299;p19"/>
            <p:cNvPicPr preferRelativeResize="0"/>
            <p:nvPr/>
          </p:nvPicPr>
          <p:blipFill rotWithShape="1">
            <a:blip r:embed="rId3">
              <a:alphaModFix/>
            </a:blip>
            <a:srcRect b="7207" l="8226" r="8426" t="9949"/>
            <a:stretch/>
          </p:blipFill>
          <p:spPr>
            <a:xfrm>
              <a:off x="4932000" y="1080357"/>
              <a:ext cx="3600000" cy="2982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9"/>
            <p:cNvSpPr txBox="1"/>
            <p:nvPr/>
          </p:nvSpPr>
          <p:spPr>
            <a:xfrm>
              <a:off x="4932000" y="4063150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TESS Star field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NASA/MIT/TESS 2018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01" name="Google Shape;301;p19"/>
          <p:cNvGrpSpPr/>
          <p:nvPr/>
        </p:nvGrpSpPr>
        <p:grpSpPr>
          <a:xfrm>
            <a:off x="4211999" y="1059699"/>
            <a:ext cx="4680002" cy="3744102"/>
            <a:chOff x="4038175" y="1261750"/>
            <a:chExt cx="3600001" cy="2895447"/>
          </a:xfrm>
        </p:grpSpPr>
        <p:pic>
          <p:nvPicPr>
            <p:cNvPr id="302" name="Google Shape;30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8177" y="1261750"/>
              <a:ext cx="3599999" cy="2192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9"/>
            <p:cNvSpPr txBox="1"/>
            <p:nvPr/>
          </p:nvSpPr>
          <p:spPr>
            <a:xfrm>
              <a:off x="4038175" y="3454597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Confirmed planets in the NASA Exoplanet Archive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NASA Filtergraph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sp>
        <p:nvSpPr>
          <p:cNvPr id="304" name="Google Shape;304;p19"/>
          <p:cNvSpPr txBox="1"/>
          <p:nvPr>
            <p:ph idx="1" type="body"/>
          </p:nvPr>
        </p:nvSpPr>
        <p:spPr>
          <a:xfrm>
            <a:off x="311700" y="2908475"/>
            <a:ext cx="39999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Strong historical data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/>
              <a:t>~3800 Transiting planets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/>
              <a:t>&gt;100,000,000 Light curves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do with TTV?</a:t>
            </a:r>
            <a:endParaRPr/>
          </a:p>
        </p:txBody>
      </p:sp>
      <p:grpSp>
        <p:nvGrpSpPr>
          <p:cNvPr id="310" name="Google Shape;310;p20"/>
          <p:cNvGrpSpPr/>
          <p:nvPr/>
        </p:nvGrpSpPr>
        <p:grpSpPr>
          <a:xfrm>
            <a:off x="4932000" y="753941"/>
            <a:ext cx="3600001" cy="4338209"/>
            <a:chOff x="4932000" y="753941"/>
            <a:chExt cx="3600001" cy="4338209"/>
          </a:xfrm>
        </p:grpSpPr>
        <p:pic>
          <p:nvPicPr>
            <p:cNvPr id="311" name="Google Shape;31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2000" y="753941"/>
              <a:ext cx="3600001" cy="3635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0"/>
            <p:cNvSpPr txBox="1"/>
            <p:nvPr/>
          </p:nvSpPr>
          <p:spPr>
            <a:xfrm>
              <a:off x="4932000" y="4389550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TRAPPIST-1 Dynamical Orbital Solutions.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Wang S et al. 2017</a:t>
              </a:r>
              <a:endParaRPr sz="1100"/>
            </a:p>
          </p:txBody>
        </p:sp>
      </p:grpSp>
      <p:sp>
        <p:nvSpPr>
          <p:cNvPr id="313" name="Google Shape;313;p20"/>
          <p:cNvSpPr txBox="1"/>
          <p:nvPr/>
        </p:nvSpPr>
        <p:spPr>
          <a:xfrm>
            <a:off x="307066" y="1633771"/>
            <a:ext cx="443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Verify the properties of known planets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307066" y="3138398"/>
            <a:ext cx="443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Discover new orbiting bodies</a:t>
            </a:r>
            <a:endParaRPr sz="1500">
              <a:solidFill>
                <a:schemeClr val="lt2"/>
              </a:solidFill>
            </a:endParaRPr>
          </a:p>
        </p:txBody>
      </p:sp>
      <p:grpSp>
        <p:nvGrpSpPr>
          <p:cNvPr id="315" name="Google Shape;315;p20"/>
          <p:cNvGrpSpPr/>
          <p:nvPr/>
        </p:nvGrpSpPr>
        <p:grpSpPr>
          <a:xfrm>
            <a:off x="4264125" y="1328725"/>
            <a:ext cx="4518075" cy="3188625"/>
            <a:chOff x="4568925" y="1328725"/>
            <a:chExt cx="4518075" cy="3188625"/>
          </a:xfrm>
        </p:grpSpPr>
        <p:pic>
          <p:nvPicPr>
            <p:cNvPr id="316" name="Google Shape;3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68925" y="1328725"/>
              <a:ext cx="4514850" cy="248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20"/>
            <p:cNvSpPr txBox="1"/>
            <p:nvPr/>
          </p:nvSpPr>
          <p:spPr>
            <a:xfrm>
              <a:off x="4572000" y="3814750"/>
              <a:ext cx="4515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chemeClr val="lt2"/>
                  </a:solidFill>
                </a:rPr>
                <a:t>Kepler </a:t>
              </a:r>
              <a:r>
                <a:rPr lang="en-GB" sz="1100">
                  <a:solidFill>
                    <a:schemeClr val="lt2"/>
                  </a:solidFill>
                </a:rPr>
                <a:t>transit timing variations for Kepler-19b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Ballard S. et al. 2011,</a:t>
              </a:r>
              <a:endParaRPr sz="1100"/>
            </a:p>
          </p:txBody>
        </p:sp>
      </p:grpSp>
      <p:grpSp>
        <p:nvGrpSpPr>
          <p:cNvPr id="318" name="Google Shape;318;p20"/>
          <p:cNvGrpSpPr/>
          <p:nvPr/>
        </p:nvGrpSpPr>
        <p:grpSpPr>
          <a:xfrm>
            <a:off x="4725350" y="581750"/>
            <a:ext cx="4056900" cy="4706300"/>
            <a:chOff x="4115750" y="734150"/>
            <a:chExt cx="4056900" cy="4706300"/>
          </a:xfrm>
        </p:grpSpPr>
        <p:pic>
          <p:nvPicPr>
            <p:cNvPr id="319" name="Google Shape;31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5750" y="734150"/>
              <a:ext cx="4056849" cy="365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0"/>
            <p:cNvSpPr txBox="1"/>
            <p:nvPr/>
          </p:nvSpPr>
          <p:spPr>
            <a:xfrm>
              <a:off x="4115750" y="4389250"/>
              <a:ext cx="40569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Possible Orbits for Kepler-19c as given by TTV analysis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Ballard S. et al. 2011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21" name="Google Shape;321;p20"/>
          <p:cNvGrpSpPr/>
          <p:nvPr/>
        </p:nvGrpSpPr>
        <p:grpSpPr>
          <a:xfrm>
            <a:off x="4647545" y="184775"/>
            <a:ext cx="4184700" cy="5257097"/>
            <a:chOff x="4571345" y="184775"/>
            <a:chExt cx="4184700" cy="5257097"/>
          </a:xfrm>
        </p:grpSpPr>
        <p:sp>
          <p:nvSpPr>
            <p:cNvPr id="322" name="Google Shape;322;p20"/>
            <p:cNvSpPr txBox="1"/>
            <p:nvPr/>
          </p:nvSpPr>
          <p:spPr>
            <a:xfrm>
              <a:off x="4571345" y="4390672"/>
              <a:ext cx="4184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System Layout for Kepler-19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100">
                <a:solidFill>
                  <a:schemeClr val="lt2"/>
                </a:solidFill>
              </a:endParaRPr>
            </a:p>
          </p:txBody>
        </p:sp>
        <p:pic>
          <p:nvPicPr>
            <p:cNvPr id="323" name="Google Shape;32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1350" y="184775"/>
              <a:ext cx="4184576" cy="4205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265575" y="1926275"/>
            <a:ext cx="4045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329" name="Google Shape;329;p21"/>
          <p:cNvSpPr txBox="1"/>
          <p:nvPr>
            <p:ph idx="1" type="subTitle"/>
          </p:nvPr>
        </p:nvSpPr>
        <p:spPr>
          <a:xfrm>
            <a:off x="265575" y="303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am I going to solve the problem?</a:t>
            </a:r>
            <a:endParaRPr/>
          </a:p>
        </p:txBody>
      </p:sp>
      <p:sp>
        <p:nvSpPr>
          <p:cNvPr id="330" name="Google Shape;330;p21"/>
          <p:cNvSpPr txBox="1"/>
          <p:nvPr>
            <p:ph idx="2" type="body"/>
          </p:nvPr>
        </p:nvSpPr>
        <p:spPr>
          <a:xfrm>
            <a:off x="49464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Rationale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Methodology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Results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Discussion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2"/>
          <p:cNvGrpSpPr/>
          <p:nvPr/>
        </p:nvGrpSpPr>
        <p:grpSpPr>
          <a:xfrm>
            <a:off x="3131929" y="699800"/>
            <a:ext cx="5760141" cy="3743900"/>
            <a:chOff x="-50050" y="1623177"/>
            <a:chExt cx="3650048" cy="2388148"/>
          </a:xfrm>
        </p:grpSpPr>
        <p:pic>
          <p:nvPicPr>
            <p:cNvPr id="336" name="Google Shape;33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623177"/>
              <a:ext cx="3599998" cy="172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2"/>
            <p:cNvSpPr txBox="1"/>
            <p:nvPr/>
          </p:nvSpPr>
          <p:spPr>
            <a:xfrm>
              <a:off x="-50050" y="3308725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HAT-P-13b and comparison stars normalised flux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Futcher S.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38" name="Google Shape;338;p22"/>
          <p:cNvGrpSpPr/>
          <p:nvPr/>
        </p:nvGrpSpPr>
        <p:grpSpPr>
          <a:xfrm>
            <a:off x="4212000" y="390096"/>
            <a:ext cx="4320000" cy="4363308"/>
            <a:chOff x="-178975" y="1000675"/>
            <a:chExt cx="3600000" cy="3618600"/>
          </a:xfrm>
        </p:grpSpPr>
        <p:pic>
          <p:nvPicPr>
            <p:cNvPr id="339" name="Google Shape;33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8975" y="1000675"/>
              <a:ext cx="3600000" cy="29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2"/>
            <p:cNvSpPr txBox="1"/>
            <p:nvPr/>
          </p:nvSpPr>
          <p:spPr>
            <a:xfrm>
              <a:off x="-178975" y="3916675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HAT-P-13b and companion stars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Futcher S.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3852050" y="127278"/>
            <a:ext cx="5039901" cy="4888944"/>
            <a:chOff x="4918650" y="1203750"/>
            <a:chExt cx="3613350" cy="3512425"/>
          </a:xfrm>
        </p:grpSpPr>
        <p:pic>
          <p:nvPicPr>
            <p:cNvPr id="342" name="Google Shape;34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32000" y="1203750"/>
              <a:ext cx="3600000" cy="273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2"/>
            <p:cNvSpPr txBox="1"/>
            <p:nvPr/>
          </p:nvSpPr>
          <p:spPr>
            <a:xfrm>
              <a:off x="4918650" y="4013575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HAT-P-13b light curve, fit using HOPS Software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Futcher S.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44" name="Google Shape;344;p22"/>
          <p:cNvGrpSpPr/>
          <p:nvPr/>
        </p:nvGrpSpPr>
        <p:grpSpPr>
          <a:xfrm>
            <a:off x="4032000" y="240156"/>
            <a:ext cx="4680000" cy="4663189"/>
            <a:chOff x="5428325" y="1129934"/>
            <a:chExt cx="3600000" cy="3586241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8325" y="1129934"/>
              <a:ext cx="3600000" cy="2883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2"/>
            <p:cNvSpPr txBox="1"/>
            <p:nvPr/>
          </p:nvSpPr>
          <p:spPr>
            <a:xfrm>
              <a:off x="5428325" y="4013575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HAT-P-13b inverted </a:t>
              </a:r>
              <a:r>
                <a:rPr lang="en-GB" sz="1100">
                  <a:solidFill>
                    <a:schemeClr val="lt2"/>
                  </a:solidFill>
                </a:rPr>
                <a:t>star field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Futcher S.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3132000" y="80541"/>
            <a:ext cx="5760000" cy="4982418"/>
            <a:chOff x="1269375" y="1745575"/>
            <a:chExt cx="3600000" cy="3114595"/>
          </a:xfrm>
        </p:grpSpPr>
        <p:pic>
          <p:nvPicPr>
            <p:cNvPr id="348" name="Google Shape;348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9375" y="1745575"/>
              <a:ext cx="3600000" cy="241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22"/>
            <p:cNvSpPr txBox="1"/>
            <p:nvPr/>
          </p:nvSpPr>
          <p:spPr>
            <a:xfrm>
              <a:off x="1269375" y="4157570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HATS-46b transit times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50" name="Google Shape;350;p22"/>
          <p:cNvGrpSpPr/>
          <p:nvPr/>
        </p:nvGrpSpPr>
        <p:grpSpPr>
          <a:xfrm>
            <a:off x="3132000" y="80541"/>
            <a:ext cx="5760000" cy="4982418"/>
            <a:chOff x="3484200" y="1014452"/>
            <a:chExt cx="3600000" cy="3114595"/>
          </a:xfrm>
        </p:grpSpPr>
        <p:pic>
          <p:nvPicPr>
            <p:cNvPr id="351" name="Google Shape;35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84200" y="1014452"/>
              <a:ext cx="3600000" cy="241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2"/>
            <p:cNvSpPr txBox="1"/>
            <p:nvPr/>
          </p:nvSpPr>
          <p:spPr>
            <a:xfrm>
              <a:off x="3484200" y="3426448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HATS-46b residuals to linear ephemerides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</p:grpSp>
      <p:grpSp>
        <p:nvGrpSpPr>
          <p:cNvPr id="353" name="Google Shape;353;p22"/>
          <p:cNvGrpSpPr/>
          <p:nvPr/>
        </p:nvGrpSpPr>
        <p:grpSpPr>
          <a:xfrm>
            <a:off x="3132000" y="95022"/>
            <a:ext cx="5760000" cy="4953456"/>
            <a:chOff x="714375" y="0"/>
            <a:chExt cx="3600000" cy="3114598"/>
          </a:xfrm>
        </p:grpSpPr>
        <p:sp>
          <p:nvSpPr>
            <p:cNvPr id="354" name="Google Shape;354;p22"/>
            <p:cNvSpPr txBox="1"/>
            <p:nvPr/>
          </p:nvSpPr>
          <p:spPr>
            <a:xfrm>
              <a:off x="714375" y="2411998"/>
              <a:ext cx="3600000" cy="7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HATS-46b linear e</a:t>
              </a:r>
              <a:r>
                <a:rPr lang="en-GB" sz="1100">
                  <a:solidFill>
                    <a:schemeClr val="lt2"/>
                  </a:solidFill>
                </a:rPr>
                <a:t>phemerides</a:t>
              </a:r>
              <a:endParaRPr sz="1100">
                <a:solidFill>
                  <a:schemeClr val="lt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100">
                  <a:solidFill>
                    <a:schemeClr val="lt2"/>
                  </a:solidFill>
                </a:rPr>
                <a:t>Lloyd-Walters J. 2022</a:t>
              </a:r>
              <a:endParaRPr sz="1100">
                <a:solidFill>
                  <a:schemeClr val="lt2"/>
                </a:solidFill>
              </a:endParaRPr>
            </a:p>
          </p:txBody>
        </p:sp>
        <p:pic>
          <p:nvPicPr>
            <p:cNvPr id="355" name="Google Shape;355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4375" y="0"/>
              <a:ext cx="3600000" cy="24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311828" y="1475875"/>
            <a:ext cx="381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Planetary light curve</a:t>
            </a:r>
            <a:endParaRPr/>
          </a:p>
        </p:txBody>
      </p:sp>
      <p:sp>
        <p:nvSpPr>
          <p:cNvPr id="358" name="Google Shape;358;p22"/>
          <p:cNvSpPr txBox="1"/>
          <p:nvPr/>
        </p:nvSpPr>
        <p:spPr>
          <a:xfrm>
            <a:off x="315828" y="3025937"/>
            <a:ext cx="382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chemeClr val="lt2"/>
                </a:solidFill>
              </a:rPr>
              <a:t>Ephemerides and TTV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64" name="Google Shape;364;p23"/>
          <p:cNvSpPr txBox="1"/>
          <p:nvPr/>
        </p:nvSpPr>
        <p:spPr>
          <a:xfrm>
            <a:off x="500400" y="8653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Mid-transit Data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2650500" y="8653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Ephemerides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953000" y="8653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System Information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500400" y="15370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TTV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4953000" y="15370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Fit Model to Data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7103100" y="15370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Determine New Model Parameters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4953000" y="2208113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Determine Model Fit Likelihood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501000" y="22087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Determine Error Likelihood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2651100" y="22087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Determine Most Likely Solution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2651100" y="28804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Fetch Fit Parameters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2651400" y="35503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Generate Output Graphs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500400" y="35521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Generate Output Reports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500400" y="28804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Compare To Simulation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377" name="Google Shape;377;p23"/>
          <p:cNvCxnSpPr>
            <a:stCxn id="364" idx="2"/>
            <a:endCxn id="367" idx="0"/>
          </p:cNvCxnSpPr>
          <p:nvPr/>
        </p:nvCxnSpPr>
        <p:spPr>
          <a:xfrm flipH="1" rot="-5400000">
            <a:off x="1118250" y="1384025"/>
            <a:ext cx="305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8" name="Google Shape;378;p23"/>
          <p:cNvCxnSpPr>
            <a:stCxn id="364" idx="3"/>
            <a:endCxn id="365" idx="1"/>
          </p:cNvCxnSpPr>
          <p:nvPr/>
        </p:nvCxnSpPr>
        <p:spPr>
          <a:xfrm>
            <a:off x="2040900" y="1048475"/>
            <a:ext cx="609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9" name="Google Shape;379;p23"/>
          <p:cNvCxnSpPr>
            <a:stCxn id="365" idx="3"/>
            <a:endCxn id="366" idx="1"/>
          </p:cNvCxnSpPr>
          <p:nvPr/>
        </p:nvCxnSpPr>
        <p:spPr>
          <a:xfrm>
            <a:off x="4191000" y="1048475"/>
            <a:ext cx="762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80" name="Google Shape;380;p23"/>
          <p:cNvCxnSpPr>
            <a:stCxn id="367" idx="2"/>
            <a:endCxn id="371" idx="0"/>
          </p:cNvCxnSpPr>
          <p:nvPr/>
        </p:nvCxnSpPr>
        <p:spPr>
          <a:xfrm flipH="1" rot="-5400000">
            <a:off x="1118250" y="2055725"/>
            <a:ext cx="305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1" name="Google Shape;381;p23"/>
          <p:cNvCxnSpPr>
            <a:stCxn id="371" idx="3"/>
            <a:endCxn id="372" idx="1"/>
          </p:cNvCxnSpPr>
          <p:nvPr/>
        </p:nvCxnSpPr>
        <p:spPr>
          <a:xfrm>
            <a:off x="2041500" y="2391875"/>
            <a:ext cx="609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2" name="Google Shape;382;p23"/>
          <p:cNvCxnSpPr>
            <a:stCxn id="372" idx="2"/>
            <a:endCxn id="373" idx="0"/>
          </p:cNvCxnSpPr>
          <p:nvPr/>
        </p:nvCxnSpPr>
        <p:spPr>
          <a:xfrm flipH="1" rot="-5400000">
            <a:off x="3268950" y="2727425"/>
            <a:ext cx="305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3" name="Google Shape;383;p23"/>
          <p:cNvCxnSpPr>
            <a:stCxn id="373" idx="1"/>
            <a:endCxn id="376" idx="3"/>
          </p:cNvCxnSpPr>
          <p:nvPr/>
        </p:nvCxnSpPr>
        <p:spPr>
          <a:xfrm flipH="1">
            <a:off x="2040900" y="3063575"/>
            <a:ext cx="610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4" name="Google Shape;384;p23"/>
          <p:cNvCxnSpPr>
            <a:stCxn id="376" idx="2"/>
            <a:endCxn id="374" idx="0"/>
          </p:cNvCxnSpPr>
          <p:nvPr/>
        </p:nvCxnSpPr>
        <p:spPr>
          <a:xfrm flipH="1" rot="-5400000">
            <a:off x="2194350" y="2323025"/>
            <a:ext cx="303600" cy="21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23"/>
          <p:cNvCxnSpPr>
            <a:stCxn id="373" idx="2"/>
            <a:endCxn id="374" idx="0"/>
          </p:cNvCxnSpPr>
          <p:nvPr/>
        </p:nvCxnSpPr>
        <p:spPr>
          <a:xfrm flipH="1" rot="-5400000">
            <a:off x="3269850" y="3398225"/>
            <a:ext cx="303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6" name="Google Shape;386;p23"/>
          <p:cNvCxnSpPr>
            <a:stCxn id="373" idx="2"/>
            <a:endCxn id="375" idx="0"/>
          </p:cNvCxnSpPr>
          <p:nvPr/>
        </p:nvCxnSpPr>
        <p:spPr>
          <a:xfrm rot="5400000">
            <a:off x="2193300" y="2324075"/>
            <a:ext cx="305400" cy="215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7" name="Google Shape;387;p23"/>
          <p:cNvCxnSpPr>
            <a:stCxn id="370" idx="1"/>
            <a:endCxn id="372" idx="3"/>
          </p:cNvCxnSpPr>
          <p:nvPr/>
        </p:nvCxnSpPr>
        <p:spPr>
          <a:xfrm flipH="1">
            <a:off x="4191600" y="2391263"/>
            <a:ext cx="761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8" name="Google Shape;388;p23"/>
          <p:cNvCxnSpPr>
            <a:stCxn id="368" idx="2"/>
            <a:endCxn id="370" idx="0"/>
          </p:cNvCxnSpPr>
          <p:nvPr/>
        </p:nvCxnSpPr>
        <p:spPr>
          <a:xfrm flipH="1" rot="-5400000">
            <a:off x="5571150" y="2055425"/>
            <a:ext cx="3048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9" name="Google Shape;389;p23"/>
          <p:cNvCxnSpPr>
            <a:stCxn id="370" idx="3"/>
            <a:endCxn id="369" idx="2"/>
          </p:cNvCxnSpPr>
          <p:nvPr/>
        </p:nvCxnSpPr>
        <p:spPr>
          <a:xfrm flipH="1" rot="10800000">
            <a:off x="6493500" y="1903463"/>
            <a:ext cx="1380000" cy="487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0" name="Google Shape;390;p23"/>
          <p:cNvCxnSpPr>
            <a:stCxn id="369" idx="1"/>
            <a:endCxn id="368" idx="3"/>
          </p:cNvCxnSpPr>
          <p:nvPr/>
        </p:nvCxnSpPr>
        <p:spPr>
          <a:xfrm flipH="1">
            <a:off x="6493500" y="1720175"/>
            <a:ext cx="609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1" name="Google Shape;391;p23"/>
          <p:cNvCxnSpPr>
            <a:stCxn id="367" idx="3"/>
            <a:endCxn id="368" idx="1"/>
          </p:cNvCxnSpPr>
          <p:nvPr/>
        </p:nvCxnSpPr>
        <p:spPr>
          <a:xfrm>
            <a:off x="2040900" y="1720175"/>
            <a:ext cx="2912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23"/>
          <p:cNvCxnSpPr>
            <a:stCxn id="366" idx="2"/>
            <a:endCxn id="368" idx="0"/>
          </p:cNvCxnSpPr>
          <p:nvPr/>
        </p:nvCxnSpPr>
        <p:spPr>
          <a:xfrm flipH="1" rot="-5400000">
            <a:off x="5570850" y="1384025"/>
            <a:ext cx="305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p23"/>
          <p:cNvSpPr/>
          <p:nvPr/>
        </p:nvSpPr>
        <p:spPr>
          <a:xfrm>
            <a:off x="4800600" y="1380750"/>
            <a:ext cx="3995400" cy="13467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</a:rPr>
              <a:t>For Each TTV Model</a:t>
            </a:r>
            <a:endParaRPr>
              <a:solidFill>
                <a:srgbClr val="F6B26B"/>
              </a:solidFill>
            </a:endParaRPr>
          </a:p>
        </p:txBody>
      </p:sp>
      <p:cxnSp>
        <p:nvCxnSpPr>
          <p:cNvPr id="394" name="Google Shape;394;p23"/>
          <p:cNvCxnSpPr>
            <a:stCxn id="365" idx="2"/>
            <a:endCxn id="367" idx="0"/>
          </p:cNvCxnSpPr>
          <p:nvPr/>
        </p:nvCxnSpPr>
        <p:spPr>
          <a:xfrm rot="5400000">
            <a:off x="2193000" y="309275"/>
            <a:ext cx="305400" cy="215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5" name="Google Shape;395;p23"/>
          <p:cNvSpPr txBox="1"/>
          <p:nvPr/>
        </p:nvSpPr>
        <p:spPr>
          <a:xfrm>
            <a:off x="4953300" y="3550925"/>
            <a:ext cx="1540500" cy="3663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Generate Parameter Uncertainties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396" name="Google Shape;396;p23"/>
          <p:cNvCxnSpPr>
            <a:stCxn id="373" idx="3"/>
            <a:endCxn id="395" idx="0"/>
          </p:cNvCxnSpPr>
          <p:nvPr/>
        </p:nvCxnSpPr>
        <p:spPr>
          <a:xfrm>
            <a:off x="4191600" y="3063575"/>
            <a:ext cx="1532100" cy="4875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